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98BF12-DEBE-F7E0-76AF-339B9DF6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E54CFA4-D88E-E6B2-F562-3180D35F1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262030-A9AD-CC41-D38B-08F2AC05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107F64-457D-23F4-580A-4B65282F7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B8C32F-B3D6-09E4-B582-6BEC62C1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99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DB6377-8FC0-D9D3-CC3F-190D6A7C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53B986-9892-079E-6FD2-D17DC3C73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A0896C-201F-64A0-5CBD-FD7E643D5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C04892-9A4A-7ACC-9201-B3A82C2A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64CD55-B2B0-3E45-561B-157832762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22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91FD49-3680-D9D3-3660-A98343065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675577-F1A1-0F17-7BF1-2462D0EED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054097-18DD-11E5-6311-98165EA0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072B8B-70CF-29DD-80A9-C470FBDD6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74ACBF-B56A-0468-37F2-FEDD6F76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45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AF8E51-0208-8E51-DCE5-123A481E0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85A7EA-281A-39A7-1A6F-7571D4052C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4E039E7-912E-6856-485F-7065A7870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FD852D4-3D0F-5D4F-692E-F5B724FB7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BDF6A7-22D1-F5D5-77B5-68171E07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2C3AE9A-7903-CD2E-2C24-318211F7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74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9389E4-EF03-2325-30A9-93E637642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4A040-58AD-21B4-29F0-FCE9202E7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D7A42FA-573D-591E-636E-E8E228CE2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B5BB8E6-C171-5E30-0633-99AB68933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920AAFD-D1D9-C41C-EADB-EA238FCC92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2EC9CA1-5CEF-42A1-7D66-FBB7AD096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8584393-DFF6-80DC-AB38-B348F6BF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E3EED22-0165-2DE3-7B3B-E6901E150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271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EA286F-196E-3675-9698-C4ED37D2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B694CE-B71C-BD8F-774D-1FD5782A8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431D177-1C19-AAB5-A0E3-A40434A27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FF2CFB-90A5-F1FC-E964-F90EAAB94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0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17B6EC3-8D13-0DD2-39E9-E55B58DFA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6CE0066-7143-D8D7-8A19-D34FDE6CE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95AD088-DD4D-524A-2A35-E28C76EF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758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4C6BA1-B252-5060-3F0E-D99724D31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8E2323-DE9B-E318-95AB-0992BBC2E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F35D1B-3E9C-52F7-0993-D32ACA1F2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9AE19A-8C23-3A40-7516-CC889345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AA65B7-B1F7-7FC6-B167-DE8E437D0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A52041-D79C-FAE0-33BA-C412CCE7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54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AB1EAD-2CF2-5BF9-C540-9152652B3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1F83A40-556D-23B4-8E28-9C5FD6A9CB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7158F0-6A20-DA08-C021-9F0045DB8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94605B-B4A9-8B25-B46F-735CF0D5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B40BA2-9823-1437-7DFC-D1B5B82E4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76974C-31BD-3270-2582-42E7B8FF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28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0FCDEE-2841-A359-F3C9-269FDBEC7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D06BCF1-E706-ECC4-E925-301F72B3A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417CF0-613C-BD29-62E1-32916BB7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C50FD8-C212-A220-3A42-C66D9AFD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DA081B-4739-DCDF-AE53-E71AAE7B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2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4626AA4-91C0-37B3-1479-9F7E5B829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F4A9BFB-CFB9-97FD-DF4C-CECA8040D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715DC7-9649-437A-6348-FC148C497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3CB182-4978-D2EA-61B0-C4BE4AF7B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C6FAB0-A94F-B0E1-496F-C72CC9EA0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062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B66D3A-8DB6-EBC8-E76A-EE4EF7FD2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A9DFD8B-6095-48EF-002A-55D5FFE1E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B84873-AFDB-9A91-E98F-DEA4DFCCB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48E49F-4C82-4B4E-B719-2751444EDC3A}" type="datetimeFigureOut">
              <a:rPr kumimoji="1" lang="ja-JP" altLang="en-US" smtClean="0"/>
              <a:t>2026/3/6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788AB1-D1FC-9D7E-9566-18776974E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2383D3-E0F3-7718-0D38-DE0793983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49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hyperlink" Target="mailto:moushikomi-kirakira@sogofukushi.jp" TargetMode="External"/><Relationship Id="rId10" Type="http://schemas.openxmlformats.org/officeDocument/2006/relationships/image" Target="../media/image8.emf"/><Relationship Id="rId4" Type="http://schemas.microsoft.com/office/2007/relationships/hdphoto" Target="../media/hdphoto1.wdp"/><Relationship Id="rId9" Type="http://schemas.openxmlformats.org/officeDocument/2006/relationships/image" Target="../media/image7.sv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AC3B0FA7-A699-B995-4A17-FD2F51F35CA8}"/>
              </a:ext>
            </a:extLst>
          </p:cNvPr>
          <p:cNvSpPr/>
          <p:nvPr/>
        </p:nvSpPr>
        <p:spPr>
          <a:xfrm>
            <a:off x="1758155" y="3942422"/>
            <a:ext cx="2795315" cy="142786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A57EA9C-C2E1-C3F4-7726-6D630A960CCA}"/>
              </a:ext>
            </a:extLst>
          </p:cNvPr>
          <p:cNvSpPr/>
          <p:nvPr/>
        </p:nvSpPr>
        <p:spPr>
          <a:xfrm>
            <a:off x="450166" y="1"/>
            <a:ext cx="3934854" cy="319753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56325C-D1BD-BA2A-C0D0-C454E8DB52D7}"/>
              </a:ext>
            </a:extLst>
          </p:cNvPr>
          <p:cNvSpPr txBox="1"/>
          <p:nvPr/>
        </p:nvSpPr>
        <p:spPr>
          <a:xfrm>
            <a:off x="1754299" y="3879295"/>
            <a:ext cx="2866720" cy="14061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件名：「ことばの相談室」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本文：「お子さまの氏名・年齢」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「保護者氏名」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「連絡先電話番号」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「相談・問い合わせ内容」</a:t>
            </a:r>
            <a:endParaRPr kumimoji="0" lang="en-US" altLang="ja-JP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22646B-3C72-FE9D-27D6-8A7AE046D10E}"/>
              </a:ext>
            </a:extLst>
          </p:cNvPr>
          <p:cNvSpPr txBox="1"/>
          <p:nvPr/>
        </p:nvSpPr>
        <p:spPr>
          <a:xfrm>
            <a:off x="484361" y="197856"/>
            <a:ext cx="3890683" cy="2079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tabLst>
                <a:tab pos="390525" algn="l"/>
                <a:tab pos="2700020" algn="ctr"/>
              </a:tabLst>
            </a:pPr>
            <a:r>
              <a:rPr lang="ja-JP" altLang="en-US" sz="5400" kern="1200" dirty="0">
                <a:solidFill>
                  <a:srgbClr val="FFFFFF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j-cs"/>
              </a:rPr>
              <a:t>ことばの</a:t>
            </a:r>
            <a:endParaRPr lang="en-US" altLang="ja-JP" sz="5400" kern="1200" dirty="0">
              <a:solidFill>
                <a:srgbClr val="FFFFFF"/>
              </a:solidFill>
              <a:effectLst/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tabLst>
                <a:tab pos="390525" algn="l"/>
                <a:tab pos="2700020" algn="ctr"/>
              </a:tabLst>
            </a:pPr>
            <a:r>
              <a:rPr lang="ja-JP" altLang="en-US" sz="5400" kern="1200" dirty="0">
                <a:solidFill>
                  <a:srgbClr val="FFFFFF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j-cs"/>
              </a:rPr>
              <a:t>相談室</a:t>
            </a:r>
            <a:endParaRPr lang="en-US" altLang="ja-JP" sz="5400" kern="1200" dirty="0">
              <a:solidFill>
                <a:srgbClr val="FFFFFF"/>
              </a:solidFill>
              <a:effectLst/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+mj-cs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6032368-2B86-6A34-2213-80CCE121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8544">
            <a:off x="2918151" y="1294624"/>
            <a:ext cx="2125631" cy="1238180"/>
          </a:xfrm>
          <a:prstGeom prst="rect">
            <a:avLst/>
          </a:prstGeom>
        </p:spPr>
      </p:pic>
      <p:sp>
        <p:nvSpPr>
          <p:cNvPr id="6" name="Rectangle 7">
            <a:extLst>
              <a:ext uri="{FF2B5EF4-FFF2-40B4-BE49-F238E27FC236}">
                <a16:creationId xmlns:a16="http://schemas.microsoft.com/office/drawing/2014/main" id="{C6243982-FC96-D032-D863-BDC878F70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663" y="101803"/>
            <a:ext cx="3184995" cy="13219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R="0" lvl="0" algn="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r>
              <a:rPr kumimoji="0" lang="ja-JP" altLang="en-US" b="0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京都市児童療育センター「きらきら園」</a:t>
            </a:r>
            <a:endParaRPr kumimoji="0" lang="en-US" altLang="ja-JP" b="0" i="0" u="none" strike="noStrike" kern="1200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12" name="図 11" descr="机の上に置かれた椅子&#10;&#10;中程度の精度で自動的に生成された説明">
            <a:extLst>
              <a:ext uri="{FF2B5EF4-FFF2-40B4-BE49-F238E27FC236}">
                <a16:creationId xmlns:a16="http://schemas.microsoft.com/office/drawing/2014/main" id="{51AA85E0-C554-A94B-6BCD-C1D952877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221" y="1435489"/>
            <a:ext cx="3294736" cy="2751102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54873B8-93A9-EF40-582F-BC06ACADE42D}"/>
              </a:ext>
            </a:extLst>
          </p:cNvPr>
          <p:cNvSpPr txBox="1"/>
          <p:nvPr/>
        </p:nvSpPr>
        <p:spPr>
          <a:xfrm>
            <a:off x="4621966" y="160544"/>
            <a:ext cx="409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「発音がはっきりしない」「言葉足らずな表現になる」「会話がかみ合わないことがある」・・・少し気になることばの悩みについて、言語聴覚士が相談に応じます。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B300ED-7BDA-DBE2-C079-C81C62803B08}"/>
              </a:ext>
            </a:extLst>
          </p:cNvPr>
          <p:cNvSpPr txBox="1"/>
          <p:nvPr/>
        </p:nvSpPr>
        <p:spPr>
          <a:xfrm>
            <a:off x="8562961" y="2689155"/>
            <a:ext cx="3294736" cy="3180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/>
            <a:r>
              <a:rPr lang="ja-JP" altLang="en-US" sz="20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相談日</a:t>
            </a:r>
          </a:p>
          <a:p>
            <a:pPr indent="177800" algn="ctr">
              <a:lnSpc>
                <a:spcPts val="1200"/>
              </a:lnSpc>
            </a:pPr>
            <a:endParaRPr lang="en-US" altLang="ja-JP" sz="20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/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４月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11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 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10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17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en-US" altLang="ja-JP" sz="16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/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5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9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 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11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28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en-US" altLang="ja-JP" sz="16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/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6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27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 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12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19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en-US" altLang="ja-JP" sz="16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/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7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25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　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16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en-US" altLang="ja-JP" sz="16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/>
            <a:r>
              <a:rPr lang="en-US" altLang="ja-JP" sz="1600" kern="1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8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29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　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13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en-US" altLang="ja-JP" sz="16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/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9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12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　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3</a:t>
            </a:r>
            <a:r>
              <a:rPr lang="ja-JP" altLang="en-US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月  </a:t>
            </a:r>
            <a:r>
              <a:rPr lang="en-US" altLang="ja-JP" sz="1600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6</a:t>
            </a:r>
            <a:r>
              <a:rPr lang="ja-JP" altLang="en-US" sz="1600" kern="1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</a:t>
            </a:r>
            <a:endParaRPr lang="en-US" altLang="ja-JP" sz="1600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>
              <a:lnSpc>
                <a:spcPts val="1000"/>
              </a:lnSpc>
            </a:pPr>
            <a:endParaRPr lang="en-US" altLang="ja-JP" sz="1600" kern="100" dirty="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indent="177800" algn="ctr">
              <a:lnSpc>
                <a:spcPts val="2200"/>
              </a:lnSpc>
            </a:pPr>
            <a:r>
              <a:rPr lang="ja-JP" altLang="en-US" sz="1400" kern="1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いずれも土曜日の午前中</a:t>
            </a:r>
            <a:endParaRPr lang="en-US" altLang="ja-JP" sz="1400" kern="1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indent="177800" algn="ctr">
              <a:lnSpc>
                <a:spcPts val="2200"/>
              </a:lnSpc>
            </a:pPr>
            <a:r>
              <a:rPr lang="ja-JP" altLang="en-US" sz="1400" u="sng" kern="1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事前予約制</a:t>
            </a:r>
            <a:r>
              <a:rPr lang="ja-JP" altLang="en-US" sz="1400" kern="100" dirty="0"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（お一人１時間程度）</a:t>
            </a:r>
            <a:endParaRPr lang="en-US" altLang="ja-JP" sz="1400" kern="100" dirty="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indent="177800" algn="ctr">
              <a:lnSpc>
                <a:spcPts val="2200"/>
              </a:lnSpc>
            </a:pPr>
            <a:r>
              <a:rPr lang="ja-JP" altLang="en-US" sz="1200" b="1" kern="1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☆お子さまと一緒に来園してください☆</a:t>
            </a:r>
            <a:endParaRPr lang="en-US" altLang="ja-JP" sz="1200" kern="100" dirty="0"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indent="177800" algn="ctr">
              <a:lnSpc>
                <a:spcPts val="1200"/>
              </a:lnSpc>
            </a:pPr>
            <a:endParaRPr lang="en-US" altLang="ja-JP" sz="1600" kern="1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5D50EDB2-FBBD-E167-1BCB-450BA14DF09A}"/>
              </a:ext>
            </a:extLst>
          </p:cNvPr>
          <p:cNvSpPr/>
          <p:nvPr/>
        </p:nvSpPr>
        <p:spPr>
          <a:xfrm>
            <a:off x="8871553" y="2077079"/>
            <a:ext cx="2867375" cy="3919273"/>
          </a:xfrm>
          <a:prstGeom prst="round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A9B8BB4-DD8E-83E8-350B-9CDA1F048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3803" y="2117937"/>
            <a:ext cx="941086" cy="678191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60E19BD1-4F23-2498-194C-A0B9F8536495}"/>
              </a:ext>
            </a:extLst>
          </p:cNvPr>
          <p:cNvSpPr/>
          <p:nvPr/>
        </p:nvSpPr>
        <p:spPr>
          <a:xfrm>
            <a:off x="472472" y="3322185"/>
            <a:ext cx="4097008" cy="3526412"/>
          </a:xfrm>
          <a:prstGeom prst="roundRect">
            <a:avLst/>
          </a:prstGeom>
          <a:noFill/>
          <a:ln w="38100">
            <a:solidFill>
              <a:schemeClr val="tx2">
                <a:lumMod val="25000"/>
                <a:lumOff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7E6AC54-BE8E-B69A-E264-B3211F844105}"/>
              </a:ext>
            </a:extLst>
          </p:cNvPr>
          <p:cNvGrpSpPr/>
          <p:nvPr/>
        </p:nvGrpSpPr>
        <p:grpSpPr>
          <a:xfrm>
            <a:off x="7523649" y="1435489"/>
            <a:ext cx="1327300" cy="1125720"/>
            <a:chOff x="8573710" y="2480552"/>
            <a:chExt cx="1327300" cy="1125720"/>
          </a:xfrm>
        </p:grpSpPr>
        <p:pic>
          <p:nvPicPr>
            <p:cNvPr id="20" name="グラフィックス 19" descr="雲 単色塗りつぶし">
              <a:extLst>
                <a:ext uri="{FF2B5EF4-FFF2-40B4-BE49-F238E27FC236}">
                  <a16:creationId xmlns:a16="http://schemas.microsoft.com/office/drawing/2014/main" id="{7B78C856-88AC-81F9-FF29-2F90F9C93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86610" y="2691872"/>
              <a:ext cx="914400" cy="914400"/>
            </a:xfrm>
            <a:prstGeom prst="rect">
              <a:avLst/>
            </a:prstGeom>
          </p:spPr>
        </p:pic>
        <p:pic>
          <p:nvPicPr>
            <p:cNvPr id="21" name="グラフィックス 20" descr="雲 単色塗りつぶし">
              <a:extLst>
                <a:ext uri="{FF2B5EF4-FFF2-40B4-BE49-F238E27FC236}">
                  <a16:creationId xmlns:a16="http://schemas.microsoft.com/office/drawing/2014/main" id="{A846B0C2-A97E-A87C-8032-ADA20E8A9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573710" y="2480552"/>
              <a:ext cx="914400" cy="914400"/>
            </a:xfrm>
            <a:prstGeom prst="rect">
              <a:avLst/>
            </a:prstGeom>
          </p:spPr>
        </p:pic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62367BE-5EBF-5969-9113-0068B2902D36}"/>
              </a:ext>
            </a:extLst>
          </p:cNvPr>
          <p:cNvSpPr/>
          <p:nvPr/>
        </p:nvSpPr>
        <p:spPr>
          <a:xfrm>
            <a:off x="4969775" y="4435100"/>
            <a:ext cx="3543686" cy="24134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370CEA32-D1FB-AF12-27BF-E3A6F28472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353" y="4594079"/>
            <a:ext cx="3288030" cy="210337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3B9D77-300F-0293-BA86-DFC5BD274D5F}"/>
              </a:ext>
            </a:extLst>
          </p:cNvPr>
          <p:cNvSpPr txBox="1"/>
          <p:nvPr/>
        </p:nvSpPr>
        <p:spPr>
          <a:xfrm>
            <a:off x="800957" y="2527766"/>
            <a:ext cx="3670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6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気になることばのこと★</a:t>
            </a:r>
            <a:endParaRPr lang="en-US" altLang="ja-JP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游明朝" panose="02020400000000000000" pitchFamily="18" charset="-128"/>
              <a:ea typeface="うずらフォント" panose="02000609000000000000" pitchFamily="1" charset="-128"/>
              <a:cs typeface="Times New Roman" panose="02020603050405020304" pitchFamily="18" charset="0"/>
            </a:endParaRPr>
          </a:p>
          <a:p>
            <a:r>
              <a:rPr lang="ja-JP" altLang="ja-JP" sz="1600" kern="100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言語聴覚士に相談してみませんか</a:t>
            </a:r>
            <a:endParaRPr lang="ja-JP" altLang="ja-JP" sz="1600" kern="1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AEE94F8-3632-7463-3ED4-91552C5009A7}"/>
              </a:ext>
            </a:extLst>
          </p:cNvPr>
          <p:cNvSpPr/>
          <p:nvPr/>
        </p:nvSpPr>
        <p:spPr>
          <a:xfrm>
            <a:off x="9002590" y="0"/>
            <a:ext cx="2630984" cy="18830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C26F307-F3F7-EAC1-81EC-D9F6B8CF858A}"/>
              </a:ext>
            </a:extLst>
          </p:cNvPr>
          <p:cNvSpPr txBox="1"/>
          <p:nvPr/>
        </p:nvSpPr>
        <p:spPr>
          <a:xfrm>
            <a:off x="9177742" y="59446"/>
            <a:ext cx="230149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ja-JP" b="1" kern="100" dirty="0"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対象</a:t>
            </a:r>
            <a:endParaRPr lang="ja-JP" altLang="ja-JP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600" kern="100" dirty="0">
                <a:effectLst/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京都市にお住まいの</a:t>
            </a:r>
            <a:endParaRPr lang="en-US" altLang="ja-JP" sz="1600" kern="100" dirty="0">
              <a:effectLst/>
              <a:latin typeface="游明朝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600" kern="100" dirty="0">
                <a:effectLst/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就学前のお子さまと</a:t>
            </a:r>
            <a:endParaRPr lang="en-US" altLang="ja-JP" sz="1600" kern="100" dirty="0">
              <a:effectLst/>
              <a:latin typeface="游明朝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ja-JP" sz="1600" kern="100" dirty="0">
                <a:effectLst/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ご家族</a:t>
            </a:r>
            <a:endParaRPr lang="en-US" altLang="ja-JP" sz="1600" kern="100" dirty="0">
              <a:effectLst/>
              <a:latin typeface="游明朝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lnSpc>
                <a:spcPts val="1500"/>
              </a:lnSpc>
            </a:pPr>
            <a:endParaRPr lang="en-US" altLang="ja-JP" sz="2000" kern="100" dirty="0">
              <a:latin typeface="游明朝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ja-JP" altLang="ja-JP" b="1" kern="100" dirty="0"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ご利用料金</a:t>
            </a:r>
            <a:endParaRPr lang="ja-JP" altLang="ja-JP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ja-JP" altLang="ja-JP" sz="1600" kern="100" dirty="0">
                <a:effectLst/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無料</a:t>
            </a:r>
            <a:endParaRPr lang="en-US" altLang="ja-JP" sz="1600" kern="100" dirty="0">
              <a:effectLst/>
              <a:latin typeface="游明朝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26" name="グラフィックス 25" descr="雲 単色塗りつぶし">
            <a:extLst>
              <a:ext uri="{FF2B5EF4-FFF2-40B4-BE49-F238E27FC236}">
                <a16:creationId xmlns:a16="http://schemas.microsoft.com/office/drawing/2014/main" id="{173CC190-7D65-3D01-B926-2CCCD3E4CA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51312" y="1060954"/>
            <a:ext cx="914400" cy="914400"/>
          </a:xfrm>
          <a:prstGeom prst="rect">
            <a:avLst/>
          </a:prstGeom>
        </p:spPr>
      </p:pic>
      <p:pic>
        <p:nvPicPr>
          <p:cNvPr id="27" name="グラフィックス 26" descr="雲 単色塗りつぶし">
            <a:extLst>
              <a:ext uri="{FF2B5EF4-FFF2-40B4-BE49-F238E27FC236}">
                <a16:creationId xmlns:a16="http://schemas.microsoft.com/office/drawing/2014/main" id="{A024BAC7-1A54-E685-3ED0-F2A5F520B1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16922" y="738459"/>
            <a:ext cx="635889" cy="635889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41C66B4C-197E-385B-1EC3-FBC4D099031B}"/>
              </a:ext>
            </a:extLst>
          </p:cNvPr>
          <p:cNvSpPr/>
          <p:nvPr/>
        </p:nvSpPr>
        <p:spPr>
          <a:xfrm rot="5400000">
            <a:off x="940657" y="4020494"/>
            <a:ext cx="412299" cy="426006"/>
          </a:xfrm>
          <a:prstGeom prst="rightArrow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660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256325C-D1BD-BA2A-C0D0-C454E8DB52D7}"/>
              </a:ext>
            </a:extLst>
          </p:cNvPr>
          <p:cNvSpPr txBox="1"/>
          <p:nvPr/>
        </p:nvSpPr>
        <p:spPr>
          <a:xfrm>
            <a:off x="711665" y="3436194"/>
            <a:ext cx="2617753" cy="47694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お問い合わせ</a:t>
            </a:r>
            <a:r>
              <a:rPr kumimoji="0" lang="ja-JP" altLang="en-US" sz="1400" kern="100" dirty="0">
                <a:solidFill>
                  <a:sysClr val="windowText" lastClr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・お申し込みは</a:t>
            </a:r>
            <a:endParaRPr kumimoji="0" lang="en-US" altLang="ja-JP" sz="1400" kern="100" dirty="0">
              <a:solidFill>
                <a:sysClr val="windowText" lastClr="00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Times New Roman" panose="02020603050405020304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メール✉で</a:t>
            </a:r>
          </a:p>
        </p:txBody>
      </p:sp>
      <p:pic>
        <p:nvPicPr>
          <p:cNvPr id="30" name="グラフィックス 29" descr="電子メール 単色塗りつぶし">
            <a:extLst>
              <a:ext uri="{FF2B5EF4-FFF2-40B4-BE49-F238E27FC236}">
                <a16:creationId xmlns:a16="http://schemas.microsoft.com/office/drawing/2014/main" id="{DB0F4EBC-1C33-0EC3-3BFB-DCD698BD77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68646" y="4742355"/>
            <a:ext cx="496403" cy="496403"/>
          </a:xfrm>
          <a:prstGeom prst="rect">
            <a:avLst/>
          </a:prstGeom>
        </p:spPr>
      </p:pic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8E17D4DF-0065-CDC2-99E6-A6D2233D773B}"/>
              </a:ext>
            </a:extLst>
          </p:cNvPr>
          <p:cNvCxnSpPr>
            <a:cxnSpLocks/>
          </p:cNvCxnSpPr>
          <p:nvPr/>
        </p:nvCxnSpPr>
        <p:spPr>
          <a:xfrm>
            <a:off x="1700656" y="4208292"/>
            <a:ext cx="28528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矢印: 右 35">
            <a:extLst>
              <a:ext uri="{FF2B5EF4-FFF2-40B4-BE49-F238E27FC236}">
                <a16:creationId xmlns:a16="http://schemas.microsoft.com/office/drawing/2014/main" id="{B61C0939-9452-5208-6777-1388EAE689E2}"/>
              </a:ext>
            </a:extLst>
          </p:cNvPr>
          <p:cNvSpPr/>
          <p:nvPr/>
        </p:nvSpPr>
        <p:spPr>
          <a:xfrm rot="5400000">
            <a:off x="6886362" y="5099970"/>
            <a:ext cx="221182" cy="188259"/>
          </a:xfrm>
          <a:prstGeom prst="rightArrow">
            <a:avLst>
              <a:gd name="adj1" fmla="val 28836"/>
              <a:gd name="adj2" fmla="val 67636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66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FC56BF-123B-0DD4-DB7B-330E8DA35716}"/>
              </a:ext>
            </a:extLst>
          </p:cNvPr>
          <p:cNvSpPr txBox="1"/>
          <p:nvPr/>
        </p:nvSpPr>
        <p:spPr>
          <a:xfrm>
            <a:off x="450166" y="5568113"/>
            <a:ext cx="402676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「</a:t>
            </a:r>
            <a:r>
              <a:rPr kumimoji="1" lang="en-US" altLang="ja-JP" sz="1400" dirty="0">
                <a:hlinkClick r:id="rId15"/>
              </a:rPr>
              <a:t>moushikomi-kirakira@sogofukushi.jp</a:t>
            </a:r>
            <a:r>
              <a:rPr kumimoji="1" lang="ja-JP" altLang="en-US" sz="1400" dirty="0"/>
              <a:t>」</a:t>
            </a:r>
            <a:r>
              <a:rPr kumimoji="1" lang="ja-JP" altLang="en-US" sz="1200" dirty="0"/>
              <a:t>からの</a:t>
            </a:r>
            <a:endParaRPr kumimoji="1" lang="en-US" altLang="ja-JP" sz="1200" dirty="0"/>
          </a:p>
          <a:p>
            <a:r>
              <a:rPr kumimoji="1" lang="ja-JP" altLang="en-US" sz="1200" dirty="0"/>
              <a:t>　メールを受信できるよう設定をお願いします</a:t>
            </a:r>
            <a:r>
              <a:rPr kumimoji="1" lang="ja-JP" altLang="en-US" sz="1400" dirty="0"/>
              <a:t>。</a:t>
            </a:r>
            <a:endParaRPr kumimoji="1" lang="en-US" altLang="ja-JP" sz="1400" dirty="0"/>
          </a:p>
          <a:p>
            <a:pPr>
              <a:lnSpc>
                <a:spcPts val="1200"/>
              </a:lnSpc>
            </a:pPr>
            <a:endParaRPr kumimoji="1" lang="en-US" altLang="ja-JP" dirty="0"/>
          </a:p>
          <a:p>
            <a:pPr algn="ctr"/>
            <a:r>
              <a:rPr lang="ja-JP" altLang="en-US" sz="1000" dirty="0"/>
              <a:t>　</a:t>
            </a:r>
            <a:r>
              <a:rPr lang="en-US" altLang="ja-JP" sz="1200" dirty="0">
                <a:solidFill>
                  <a:srgbClr val="FF0000"/>
                </a:solidFill>
              </a:rPr>
              <a:t>2</a:t>
            </a:r>
            <a:r>
              <a:rPr lang="ja-JP" altLang="en-US" sz="1200" dirty="0">
                <a:solidFill>
                  <a:srgbClr val="FF0000"/>
                </a:solidFill>
              </a:rPr>
              <a:t>日経っても返信がない場合はきらきら園</a:t>
            </a:r>
            <a:endParaRPr lang="en-US" altLang="ja-JP" sz="1200" dirty="0">
              <a:solidFill>
                <a:srgbClr val="FF0000"/>
              </a:solidFill>
            </a:endParaRPr>
          </a:p>
          <a:p>
            <a:pPr algn="ctr"/>
            <a:r>
              <a:rPr lang="ja-JP" altLang="en-US" sz="1200" dirty="0">
                <a:solidFill>
                  <a:srgbClr val="FF0000"/>
                </a:solidFill>
              </a:rPr>
              <a:t>（</a:t>
            </a:r>
            <a:r>
              <a:rPr lang="en-US" altLang="ja-JP" sz="1200" dirty="0">
                <a:solidFill>
                  <a:srgbClr val="FF0000"/>
                </a:solidFill>
              </a:rPr>
              <a:t>075-646-3818</a:t>
            </a:r>
            <a:r>
              <a:rPr lang="ja-JP" altLang="en-US" sz="1200" dirty="0">
                <a:solidFill>
                  <a:srgbClr val="FF0000"/>
                </a:solidFill>
              </a:rPr>
              <a:t>）へお電話ください。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1DB0C1D-F7A3-46F2-22F1-3A705765A7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19275" y="6269426"/>
            <a:ext cx="493819" cy="579170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25BB8DB7-586F-1F87-C25E-5BB550202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226" y="2243183"/>
            <a:ext cx="3184995" cy="2596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R="0" lvl="0" algn="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r>
              <a:rPr kumimoji="0" lang="ja-JP" altLang="en-US" sz="1100" b="0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（京都市子どもの発達支援に係る体制強化事業）</a:t>
            </a:r>
            <a:endParaRPr kumimoji="0" lang="en-US" altLang="ja-JP" sz="1100" b="0" i="0" u="none" strike="noStrike" kern="1200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35" name="図 34" descr="QR コード&#10;&#10;自動的に生成された説明">
            <a:extLst>
              <a:ext uri="{FF2B5EF4-FFF2-40B4-BE49-F238E27FC236}">
                <a16:creationId xmlns:a16="http://schemas.microsoft.com/office/drawing/2014/main" id="{2711A9C3-7B5E-5405-B30E-5C49751B5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9" y="4485551"/>
            <a:ext cx="1029697" cy="102969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2F8FAE7-9BA5-7013-B969-0F19327DF1D0}"/>
              </a:ext>
            </a:extLst>
          </p:cNvPr>
          <p:cNvSpPr txBox="1"/>
          <p:nvPr/>
        </p:nvSpPr>
        <p:spPr>
          <a:xfrm>
            <a:off x="8902178" y="6355862"/>
            <a:ext cx="22229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kern="100" dirty="0">
                <a:solidFill>
                  <a:sysClr val="windowText" lastClr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きらきら園のホームページは</a:t>
            </a:r>
            <a:endParaRPr kumimoji="0" lang="en-US" altLang="ja-JP" sz="1200" kern="100" dirty="0">
              <a:solidFill>
                <a:sysClr val="windowText" lastClr="00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Times New Roman" panose="02020603050405020304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kern="100" dirty="0">
                <a:solidFill>
                  <a:sysClr val="windowText" lastClr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　　　　　　　こちらから➡</a:t>
            </a:r>
            <a:endParaRPr kumimoji="0" lang="en-US" altLang="ja-JP" sz="1200" kern="100" dirty="0">
              <a:solidFill>
                <a:sysClr val="windowText" lastClr="00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29" name="図 28" descr="QR コード&#10;&#10;自動的に生成された説明">
            <a:extLst>
              <a:ext uri="{FF2B5EF4-FFF2-40B4-BE49-F238E27FC236}">
                <a16:creationId xmlns:a16="http://schemas.microsoft.com/office/drawing/2014/main" id="{0258B9D0-1D39-00EE-A501-449E527A852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162" y="6036826"/>
            <a:ext cx="821174" cy="821174"/>
          </a:xfrm>
          <a:prstGeom prst="rect">
            <a:avLst/>
          </a:prstGeom>
        </p:spPr>
      </p:pic>
      <p:sp>
        <p:nvSpPr>
          <p:cNvPr id="31" name="楕円 30">
            <a:extLst>
              <a:ext uri="{FF2B5EF4-FFF2-40B4-BE49-F238E27FC236}">
                <a16:creationId xmlns:a16="http://schemas.microsoft.com/office/drawing/2014/main" id="{B14E56E7-3EF2-34F6-E57E-763702FE87CC}"/>
              </a:ext>
            </a:extLst>
          </p:cNvPr>
          <p:cNvSpPr/>
          <p:nvPr/>
        </p:nvSpPr>
        <p:spPr>
          <a:xfrm>
            <a:off x="577111" y="101803"/>
            <a:ext cx="1177188" cy="486406"/>
          </a:xfrm>
          <a:prstGeom prst="ellipse">
            <a:avLst/>
          </a:prstGeom>
          <a:solidFill>
            <a:srgbClr val="FFFFCC"/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令和</a:t>
            </a:r>
            <a:r>
              <a:rPr kumimoji="1" lang="en-US" altLang="ja-JP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8</a:t>
            </a:r>
            <a:r>
              <a:rPr kumimoji="1" lang="ja-JP" altLang="en-US" sz="1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年度</a:t>
            </a:r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D1DDA1ED-C943-8BB7-3548-00F217954F1F}"/>
              </a:ext>
            </a:extLst>
          </p:cNvPr>
          <p:cNvCxnSpPr>
            <a:cxnSpLocks/>
          </p:cNvCxnSpPr>
          <p:nvPr/>
        </p:nvCxnSpPr>
        <p:spPr>
          <a:xfrm>
            <a:off x="10354492" y="3170011"/>
            <a:ext cx="0" cy="1544821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895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264</Words>
  <Application>Microsoft Office PowerPoint</Application>
  <PresentationFormat>ワイド画面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HG丸ｺﾞｼｯｸM-PRO</vt:lpstr>
      <vt:lpstr>UD デジタル 教科書体 N-B</vt:lpstr>
      <vt:lpstr>UD デジタル 教科書体 NK-R</vt:lpstr>
      <vt:lpstr>UD デジタル 教科書体 NP-B</vt:lpstr>
      <vt:lpstr>UD デジタル 教科書体 N-R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18075 石暮 美奈</dc:creator>
  <cp:lastModifiedBy>きらきら園０７</cp:lastModifiedBy>
  <cp:revision>48</cp:revision>
  <cp:lastPrinted>2025-03-11T04:21:45Z</cp:lastPrinted>
  <dcterms:created xsi:type="dcterms:W3CDTF">2024-04-04T03:22:31Z</dcterms:created>
  <dcterms:modified xsi:type="dcterms:W3CDTF">2026-03-06T06:19:24Z</dcterms:modified>
</cp:coreProperties>
</file>